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256" r:id="rId2"/>
    <p:sldId id="258" r:id="rId3"/>
    <p:sldId id="259" r:id="rId4"/>
    <p:sldId id="291" r:id="rId5"/>
    <p:sldId id="293" r:id="rId6"/>
    <p:sldId id="262" r:id="rId7"/>
    <p:sldId id="295" r:id="rId8"/>
    <p:sldId id="265" r:id="rId9"/>
    <p:sldId id="292" r:id="rId10"/>
    <p:sldId id="266" r:id="rId11"/>
    <p:sldId id="294" r:id="rId12"/>
    <p:sldId id="267" r:id="rId13"/>
    <p:sldId id="268" r:id="rId14"/>
    <p:sldId id="269" r:id="rId15"/>
    <p:sldId id="270" r:id="rId16"/>
    <p:sldId id="271" r:id="rId17"/>
    <p:sldId id="273" r:id="rId18"/>
    <p:sldId id="279" r:id="rId19"/>
    <p:sldId id="280" r:id="rId20"/>
    <p:sldId id="281" r:id="rId21"/>
    <p:sldId id="282" r:id="rId22"/>
    <p:sldId id="286" r:id="rId23"/>
    <p:sldId id="288" r:id="rId24"/>
    <p:sldId id="290" r:id="rId25"/>
    <p:sldId id="296"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77" autoAdjust="0"/>
  </p:normalViewPr>
  <p:slideViewPr>
    <p:cSldViewPr>
      <p:cViewPr varScale="1">
        <p:scale>
          <a:sx n="85" d="100"/>
          <a:sy n="85" d="100"/>
        </p:scale>
        <p:origin x="-123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6BE1EF6-7125-4C8A-AFD3-DBD9CE9DD053}" type="slidenum">
              <a:rPr lang="en-US"/>
              <a:pPr>
                <a:defRPr/>
              </a:pPr>
              <a:t>‹#›</a:t>
            </a:fld>
            <a:endParaRPr lang="en-US"/>
          </a:p>
        </p:txBody>
      </p:sp>
    </p:spTree>
    <p:extLst>
      <p:ext uri="{BB962C8B-B14F-4D97-AF65-F5344CB8AC3E}">
        <p14:creationId xmlns:p14="http://schemas.microsoft.com/office/powerpoint/2010/main" val="3400787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newworldencyclopedia.org/entry/Soviet_Union" TargetMode="External"/><Relationship Id="rId3" Type="http://schemas.openxmlformats.org/officeDocument/2006/relationships/hyperlink" Target="http://www.newworldencyclopedia.org/entry/Social_structure" TargetMode="External"/><Relationship Id="rId7" Type="http://schemas.openxmlformats.org/officeDocument/2006/relationships/hyperlink" Target="http://www.newworldencyclopedia.org/entry/United_State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newworldencyclopedia.org/entry/Morality" TargetMode="External"/><Relationship Id="rId11" Type="http://schemas.openxmlformats.org/officeDocument/2006/relationships/hyperlink" Target="http://www.newworldencyclopedia.org/entry/War" TargetMode="External"/><Relationship Id="rId5" Type="http://schemas.openxmlformats.org/officeDocument/2006/relationships/hyperlink" Target="http://www.newworldencyclopedia.org/entry/Conflict_theory" TargetMode="External"/><Relationship Id="rId10" Type="http://schemas.openxmlformats.org/officeDocument/2006/relationships/hyperlink" Target="http://www.newworldencyclopedia.org/entry/Evolution" TargetMode="External"/><Relationship Id="rId4" Type="http://schemas.openxmlformats.org/officeDocument/2006/relationships/hyperlink" Target="http://www.newworldencyclopedia.org/entry/Labor_union" TargetMode="External"/><Relationship Id="rId9" Type="http://schemas.openxmlformats.org/officeDocument/2006/relationships/hyperlink" Target="http://www.newworldencyclopedia.org/entry/Social_cla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FF3A23A-99F6-429E-8BFE-2FB5F42B415F}" type="slidenum">
              <a:rPr lang="en-US" sz="1200" smtClean="0">
                <a:latin typeface="Times New Roman" pitchFamily="18" charset="0"/>
              </a:rPr>
              <a:pPr eaLnBrk="1" hangingPunct="1"/>
              <a:t>1</a:t>
            </a:fld>
            <a:endParaRPr lang="en-US" sz="1200" dirty="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D1F9F68-F7A3-4E10-8955-D50245959D9D}" type="slidenum">
              <a:rPr lang="en-US" sz="1200" smtClean="0">
                <a:latin typeface="Times New Roman" pitchFamily="18" charset="0"/>
              </a:rPr>
              <a:pPr eaLnBrk="1" hangingPunct="1"/>
              <a:t>14</a:t>
            </a:fld>
            <a:endParaRPr lang="en-US" sz="1200"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6FA3649-E2CC-4260-B87C-3C4A058ACC19}" type="slidenum">
              <a:rPr lang="en-US" sz="1200" smtClean="0">
                <a:latin typeface="Times New Roman" pitchFamily="18" charset="0"/>
              </a:rPr>
              <a:pPr eaLnBrk="1" hangingPunct="1"/>
              <a:t>15</a:t>
            </a:fld>
            <a:endParaRPr lang="en-US" sz="1200" dirty="0"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2125248-9C8C-4F6A-BE45-61BF15E5D1D8}" type="slidenum">
              <a:rPr lang="en-US" sz="1200" smtClean="0">
                <a:latin typeface="Times New Roman" pitchFamily="18" charset="0"/>
              </a:rPr>
              <a:pPr eaLnBrk="1" hangingPunct="1"/>
              <a:t>16</a:t>
            </a:fld>
            <a:endParaRPr lang="en-US" sz="12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9B9730A-9967-48EE-890D-B8B467422A4C}" type="slidenum">
              <a:rPr lang="en-US" sz="1200" smtClean="0">
                <a:latin typeface="Times New Roman" pitchFamily="18" charset="0"/>
              </a:rPr>
              <a:pPr eaLnBrk="1" hangingPunct="1"/>
              <a:t>17</a:t>
            </a:fld>
            <a:endParaRPr lang="en-US" sz="1200" dirty="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B25584E-8BC8-4664-BD2D-8F41F748688B}" type="slidenum">
              <a:rPr lang="en-US" sz="1200" smtClean="0">
                <a:latin typeface="Times New Roman" pitchFamily="18" charset="0"/>
              </a:rPr>
              <a:pPr eaLnBrk="1" hangingPunct="1"/>
              <a:t>18</a:t>
            </a:fld>
            <a:endParaRPr lang="en-US" sz="1200" dirty="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essence of conflict theory is best epitomized by the classic "pyramid structure" in which an elite dictates terms to the larger masses. All major </a:t>
            </a:r>
            <a:r>
              <a:rPr lang="en-US" dirty="0" smtClean="0">
                <a:hlinkClick r:id="rId3" tooltip="Social structure"/>
              </a:rPr>
              <a:t>social structures</a:t>
            </a:r>
            <a:r>
              <a:rPr lang="en-US" dirty="0" smtClean="0"/>
              <a:t>, laws, and traditions in the society are designed to support those who have traditionally been in power, or the groups that are perceived to be superior in the society according to this theory. Conflict theorists would argue that all groups in society are born from conflict. An example might be that of </a:t>
            </a:r>
            <a:r>
              <a:rPr lang="en-US" dirty="0" smtClean="0">
                <a:hlinkClick r:id="rId4" tooltip="Labor union"/>
              </a:rPr>
              <a:t>labor unions</a:t>
            </a:r>
            <a:r>
              <a:rPr lang="en-US" dirty="0" smtClean="0"/>
              <a:t>, which are developed to fight for the interests of workers, whereas trade organizations are made to fight for the interests of the moneyed classes. This theory of groups is opposed to functionalism in which each of these groups would play a specific, set role in society. In functionalism, these groups cooperate to benefit society whereas in conflict theory the groups are in opposition to one another as they seek to better their masters.</a:t>
            </a:r>
          </a:p>
          <a:p>
            <a:endParaRPr lang="en-US" dirty="0" smtClean="0"/>
          </a:p>
          <a:p>
            <a:r>
              <a:rPr lang="en-US" dirty="0" smtClean="0"/>
              <a:t>"It is in the interests of those who have wealth to keep and extend what they own, whereas it is in the interests of those who have little or no wealth to try to improve their lot in life."</a:t>
            </a:r>
            <a:r>
              <a:rPr lang="en-US" baseline="30000" dirty="0" smtClean="0">
                <a:hlinkClick r:id="rId5"/>
              </a:rPr>
              <a:t>[1]</a:t>
            </a:r>
            <a:r>
              <a:rPr lang="en-US" dirty="0" smtClean="0"/>
              <a:t> This can also be expanded to include any society's </a:t>
            </a:r>
            <a:r>
              <a:rPr lang="en-US" dirty="0" smtClean="0">
                <a:hlinkClick r:id="rId6" tooltip="Morality"/>
              </a:rPr>
              <a:t>morality</a:t>
            </a:r>
            <a:r>
              <a:rPr lang="en-US" dirty="0" smtClean="0"/>
              <a:t>, and by extension their definition of deviance. Anything that challenges the control of the elite will likely be considered "deviant" or "morally reprehensible." The theory can be applied on both the macro level (like the </a:t>
            </a:r>
            <a:r>
              <a:rPr lang="en-US" dirty="0" smtClean="0">
                <a:hlinkClick r:id="rId7" tooltip="United States"/>
              </a:rPr>
              <a:t>U.S.</a:t>
            </a:r>
            <a:r>
              <a:rPr lang="en-US" dirty="0" smtClean="0"/>
              <a:t> government or </a:t>
            </a:r>
            <a:r>
              <a:rPr lang="en-US" dirty="0" smtClean="0">
                <a:hlinkClick r:id="rId8" tooltip="Soviet Union"/>
              </a:rPr>
              <a:t>Soviet Russia</a:t>
            </a:r>
            <a:r>
              <a:rPr lang="en-US" dirty="0" smtClean="0"/>
              <a:t>, historically) or the micro level (a church organization or school club). In summary, conflict theory seeks to catalog the ways in which those in power seek to stay in power.</a:t>
            </a:r>
          </a:p>
          <a:p>
            <a:r>
              <a:rPr lang="en-US" dirty="0" smtClean="0"/>
              <a:t>In understanding conflict theory, competition between </a:t>
            </a:r>
            <a:r>
              <a:rPr lang="en-US" dirty="0" smtClean="0">
                <a:hlinkClick r:id="rId9" tooltip="Social class"/>
              </a:rPr>
              <a:t>social classes</a:t>
            </a:r>
            <a:r>
              <a:rPr lang="en-US" dirty="0" smtClean="0"/>
              <a:t> plays a key part. The following are four primary assumptions of modern conflict theory:</a:t>
            </a:r>
          </a:p>
          <a:p>
            <a:r>
              <a:rPr lang="en-US" b="1" dirty="0" smtClean="0"/>
              <a:t>Competition:</a:t>
            </a:r>
            <a:r>
              <a:rPr lang="en-US" dirty="0" smtClean="0"/>
              <a:t> Competition over scarce resources (money, leisure, sexual partners, and so on) is at the heart of all social relationships. Competition rather than consensus is characteristic of human relationships.</a:t>
            </a:r>
          </a:p>
          <a:p>
            <a:r>
              <a:rPr lang="en-US" b="1" dirty="0" smtClean="0"/>
              <a:t>Structural inequality:</a:t>
            </a:r>
            <a:r>
              <a:rPr lang="en-US" dirty="0" smtClean="0"/>
              <a:t> Inequalities in power and reward are built into all </a:t>
            </a:r>
            <a:r>
              <a:rPr lang="en-US" dirty="0" smtClean="0">
                <a:hlinkClick r:id="rId3" tooltip="Social structure"/>
              </a:rPr>
              <a:t>social structures</a:t>
            </a:r>
            <a:r>
              <a:rPr lang="en-US" dirty="0" smtClean="0"/>
              <a:t>. Individuals and groups that benefit from any particular structure strive to see it maintained.</a:t>
            </a:r>
          </a:p>
          <a:p>
            <a:r>
              <a:rPr lang="en-US" b="1" dirty="0" smtClean="0"/>
              <a:t>Revolution:</a:t>
            </a:r>
            <a:r>
              <a:rPr lang="en-US" dirty="0" smtClean="0"/>
              <a:t> Change occurs as a result of conflict between social class's competing interests rather than through adaptation. It is often abrupt and revolutionary rather than </a:t>
            </a:r>
            <a:r>
              <a:rPr lang="en-US" dirty="0" smtClean="0">
                <a:hlinkClick r:id="rId10" tooltip="Evolution"/>
              </a:rPr>
              <a:t>evolutionary</a:t>
            </a:r>
            <a:r>
              <a:rPr lang="en-US" dirty="0" smtClean="0"/>
              <a:t>.</a:t>
            </a:r>
          </a:p>
          <a:p>
            <a:r>
              <a:rPr lang="en-US" b="1" dirty="0" smtClean="0"/>
              <a:t>War:</a:t>
            </a:r>
            <a:r>
              <a:rPr lang="en-US" dirty="0" smtClean="0"/>
              <a:t> Even </a:t>
            </a:r>
            <a:r>
              <a:rPr lang="en-US" dirty="0" smtClean="0">
                <a:hlinkClick r:id="rId11" tooltip="War"/>
              </a:rPr>
              <a:t>war</a:t>
            </a:r>
            <a:r>
              <a:rPr lang="en-US" dirty="0" smtClean="0"/>
              <a:t> is a unifier of the societies involved, as well as war may set an end to whole societies.</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5C3F57E-9843-4F79-8E4D-5356D7850AA0}" type="slidenum">
              <a:rPr lang="en-US" sz="1200" smtClean="0">
                <a:latin typeface="Times New Roman" pitchFamily="18" charset="0"/>
              </a:rPr>
              <a:pPr eaLnBrk="1" hangingPunct="1"/>
              <a:t>19</a:t>
            </a:fld>
            <a:endParaRPr lang="en-US" sz="120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27D45E5-0FB7-4FF1-9827-BE9DD25826B8}" type="slidenum">
              <a:rPr lang="en-US" sz="1200" smtClean="0">
                <a:latin typeface="Times New Roman" pitchFamily="18" charset="0"/>
              </a:rPr>
              <a:pPr eaLnBrk="1" hangingPunct="1"/>
              <a:t>20</a:t>
            </a:fld>
            <a:endParaRPr lang="en-US" sz="120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D2C2A89-0C23-4259-9ADA-E6003B24AF67}" type="slidenum">
              <a:rPr lang="en-US" sz="1200" smtClean="0">
                <a:latin typeface="Times New Roman" pitchFamily="18" charset="0"/>
              </a:rPr>
              <a:pPr eaLnBrk="1" hangingPunct="1"/>
              <a:t>21</a:t>
            </a:fld>
            <a:endParaRPr lang="en-US" sz="12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1D7B77D-2CA6-4200-9055-9B5743E14EF1}" type="slidenum">
              <a:rPr lang="en-US" sz="1200" smtClean="0">
                <a:latin typeface="Times New Roman" pitchFamily="18" charset="0"/>
              </a:rPr>
              <a:pPr eaLnBrk="1" hangingPunct="1"/>
              <a:t>22</a:t>
            </a:fld>
            <a:endParaRPr lang="en-US" sz="120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13958E7-5EBE-450A-BCEA-41AFB10C1729}" type="slidenum">
              <a:rPr lang="en-US" sz="1200" smtClean="0">
                <a:latin typeface="Times New Roman" pitchFamily="18" charset="0"/>
              </a:rPr>
              <a:pPr eaLnBrk="1" hangingPunct="1"/>
              <a:t>23</a:t>
            </a:fld>
            <a:endParaRPr lang="en-US" sz="120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16F7342-0FBC-4225-92F1-B07075CD1E04}" type="slidenum">
              <a:rPr lang="en-US" sz="1200" smtClean="0">
                <a:latin typeface="Times New Roman" pitchFamily="18" charset="0"/>
              </a:rPr>
              <a:pPr eaLnBrk="1" hangingPunct="1"/>
              <a:t>2</a:t>
            </a:fld>
            <a:endParaRPr lang="en-US" sz="1200"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CF5F2AD-9AAE-48F8-BAA2-6C7857A5C026}" type="slidenum">
              <a:rPr lang="en-US" sz="1200" smtClean="0">
                <a:latin typeface="Times New Roman" pitchFamily="18" charset="0"/>
              </a:rPr>
              <a:pPr eaLnBrk="1" hangingPunct="1"/>
              <a:t>24</a:t>
            </a:fld>
            <a:endParaRPr lang="en-US" sz="120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ED5BE07-FB5A-4AC0-93F3-77AD257E025B}" type="slidenum">
              <a:rPr lang="en-US" sz="1200" smtClean="0">
                <a:latin typeface="Times New Roman" pitchFamily="18" charset="0"/>
              </a:rPr>
              <a:pPr eaLnBrk="1" hangingPunct="1"/>
              <a:t>3</a:t>
            </a:fld>
            <a:endParaRPr lang="en-US" sz="1200"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A3F0633-9A09-4676-AD25-7C05E583371A}"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smtClean="0"/>
              <a:t>A criminal justice non-system: three segments of the justice system do not always function in harmony and that “the system is neither efficient enough to create a credible fear of punishment nor fair enough to command respect for its values” (Peak, 2004, p. 10). </a:t>
            </a:r>
          </a:p>
          <a:p>
            <a:pPr eaLnBrk="1" hangingPunct="1">
              <a:lnSpc>
                <a:spcPct val="90000"/>
              </a:lnSpc>
            </a:pPr>
            <a:endParaRPr lang="en-US" sz="1200" dirty="0" smtClean="0"/>
          </a:p>
          <a:p>
            <a:pPr eaLnBrk="1" hangingPunct="1">
              <a:lnSpc>
                <a:spcPct val="90000"/>
              </a:lnSpc>
            </a:pPr>
            <a:r>
              <a:rPr lang="en-US" sz="1200" dirty="0" smtClean="0"/>
              <a:t>Newsweek described this system as a non –system also and claim that they viewed it as a non-system in which the police do not catch the criminal, the courts do not try them, and the prisoners do not reform. </a:t>
            </a:r>
          </a:p>
          <a:p>
            <a:endParaRPr lang="en-US" dirty="0" smtClean="0"/>
          </a:p>
          <a:p>
            <a:pPr eaLnBrk="1" hangingPunct="1"/>
            <a:r>
              <a:rPr lang="en-US" sz="1200" dirty="0" smtClean="0"/>
              <a:t>In the network model the various components interact with each other and with others on the outside the system, such as the public and legislatures. </a:t>
            </a:r>
          </a:p>
          <a:p>
            <a:pPr eaLnBrk="1" hangingPunct="1"/>
            <a:r>
              <a:rPr lang="en-US" sz="1200" dirty="0" smtClean="0"/>
              <a:t>Key assumptions: shared goals, shared set of procedures and rules, everyone gets due process, and all get a fair and impartial trial.  </a:t>
            </a:r>
          </a:p>
          <a:p>
            <a:pPr eaLnBrk="1" hangingPunct="1"/>
            <a:endParaRPr lang="en-US" sz="1200" dirty="0" smtClean="0"/>
          </a:p>
          <a:p>
            <a:pPr eaLnBrk="1" hangingPunct="1"/>
            <a:r>
              <a:rPr lang="en-US" dirty="0" smtClean="0"/>
              <a:t>From outside in it may appear the components work in a very precise and efficient manner. </a:t>
            </a:r>
          </a:p>
          <a:p>
            <a:pPr eaLnBrk="1" hangingPunct="1"/>
            <a:r>
              <a:rPr lang="en-US" dirty="0" smtClean="0"/>
              <a:t>The components are often characterized by friction, conflict, and inadequate communications.</a:t>
            </a:r>
          </a:p>
          <a:p>
            <a:pPr eaLnBrk="1" hangingPunct="1"/>
            <a:r>
              <a:rPr lang="en-US" dirty="0" smtClean="0"/>
              <a:t>Why? Goals are not the same. </a:t>
            </a:r>
          </a:p>
          <a:p>
            <a:pPr eaLnBrk="1" hangingPunct="1"/>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6BE1EF6-7125-4C8A-AFD3-DBD9CE9DD053}" type="slidenum">
              <a:rPr lang="en-US" smtClean="0"/>
              <a:pPr>
                <a:defRPr/>
              </a:pPr>
              <a:t>7</a:t>
            </a:fld>
            <a:endParaRPr lang="en-US"/>
          </a:p>
        </p:txBody>
      </p:sp>
    </p:spTree>
    <p:extLst>
      <p:ext uri="{BB962C8B-B14F-4D97-AF65-F5344CB8AC3E}">
        <p14:creationId xmlns:p14="http://schemas.microsoft.com/office/powerpoint/2010/main" val="81589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D867717-F5D0-4239-B4F2-F21BDE38531F}"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ECC2E96-45D2-44C9-87BF-9B1E55128DE2}" type="slidenum">
              <a:rPr lang="en-US" sz="1200" smtClean="0">
                <a:latin typeface="Times New Roman" pitchFamily="18" charset="0"/>
              </a:rPr>
              <a:pPr eaLnBrk="1" hangingPunct="1"/>
              <a:t>10</a:t>
            </a:fld>
            <a:endParaRPr lang="en-US" sz="120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6FFB755-176D-421C-B9FA-A3F0C1B194FB}" type="slidenum">
              <a:rPr lang="en-US" sz="1200" smtClean="0">
                <a:latin typeface="Times New Roman" pitchFamily="18" charset="0"/>
              </a:rPr>
              <a:pPr eaLnBrk="1" hangingPunct="1"/>
              <a:t>12</a:t>
            </a:fld>
            <a:endParaRPr lang="en-US" sz="1200" dirty="0"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830CFF2-114D-4B8A-8441-07535D67C478}" type="slidenum">
              <a:rPr lang="en-US" sz="1200" smtClean="0">
                <a:latin typeface="Times New Roman" pitchFamily="18" charset="0"/>
              </a:rPr>
              <a:pPr eaLnBrk="1" hangingPunct="1"/>
              <a:t>13</a:t>
            </a:fld>
            <a:endParaRPr lang="en-US" sz="1200" dirty="0"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AAF9801D-5043-4EC8-B8D7-DF5DDDFB1BE7}" type="datetimeFigureOut">
              <a:rPr lang="en-US"/>
              <a:pPr>
                <a:defRPr/>
              </a:pPr>
              <a:t>7/24/2013</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D282745-90FE-4773-B51D-AC9A09D7BB78}" type="slidenum">
              <a:rPr lang="en-US"/>
              <a:pPr>
                <a:defRPr/>
              </a:pPr>
              <a:t>‹#›</a:t>
            </a:fld>
            <a:endParaRPr lang="en-US" dirty="0"/>
          </a:p>
        </p:txBody>
      </p:sp>
    </p:spTree>
    <p:extLst>
      <p:ext uri="{BB962C8B-B14F-4D97-AF65-F5344CB8AC3E}">
        <p14:creationId xmlns:p14="http://schemas.microsoft.com/office/powerpoint/2010/main" val="287569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89240B-AD00-4FC8-8426-7815E082A7F4}"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4D5357-4281-45BB-A02C-3E644D30B0EB}" type="slidenum">
              <a:rPr lang="en-US"/>
              <a:pPr>
                <a:defRPr/>
              </a:pPr>
              <a:t>‹#›</a:t>
            </a:fld>
            <a:endParaRPr lang="en-US"/>
          </a:p>
        </p:txBody>
      </p:sp>
    </p:spTree>
    <p:extLst>
      <p:ext uri="{BB962C8B-B14F-4D97-AF65-F5344CB8AC3E}">
        <p14:creationId xmlns:p14="http://schemas.microsoft.com/office/powerpoint/2010/main" val="377019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0CA393F-CFB9-40DA-BDE1-2538D0AFD707}"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FD08342-76FC-40C7-B9D9-3CF9878025E3}" type="slidenum">
              <a:rPr lang="en-US"/>
              <a:pPr>
                <a:defRPr/>
              </a:pPr>
              <a:t>‹#›</a:t>
            </a:fld>
            <a:endParaRPr lang="en-US"/>
          </a:p>
        </p:txBody>
      </p:sp>
    </p:spTree>
    <p:extLst>
      <p:ext uri="{BB962C8B-B14F-4D97-AF65-F5344CB8AC3E}">
        <p14:creationId xmlns:p14="http://schemas.microsoft.com/office/powerpoint/2010/main" val="128807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80364A0-033D-4D30-B721-C7573CD29ED1}"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C7E7292-063D-4EF9-91F1-D6D57715EE11}" type="slidenum">
              <a:rPr lang="en-US"/>
              <a:pPr>
                <a:defRPr/>
              </a:pPr>
              <a:t>‹#›</a:t>
            </a:fld>
            <a:endParaRPr lang="en-US"/>
          </a:p>
        </p:txBody>
      </p:sp>
    </p:spTree>
    <p:extLst>
      <p:ext uri="{BB962C8B-B14F-4D97-AF65-F5344CB8AC3E}">
        <p14:creationId xmlns:p14="http://schemas.microsoft.com/office/powerpoint/2010/main" val="289010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4BC84BD-190B-49BA-9FEC-A02EB3FECB6E}" type="datetimeFigureOut">
              <a:rPr lang="en-US"/>
              <a:pPr>
                <a:defRPr/>
              </a:pPr>
              <a:t>7/24/2013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D6CEA9F-17B5-418A-981B-C6551582F506}" type="slidenum">
              <a:rPr lang="en-US"/>
              <a:pPr>
                <a:defRPr/>
              </a:pPr>
              <a:t>‹#›</a:t>
            </a:fld>
            <a:endParaRPr lang="en-US"/>
          </a:p>
        </p:txBody>
      </p:sp>
    </p:spTree>
    <p:extLst>
      <p:ext uri="{BB962C8B-B14F-4D97-AF65-F5344CB8AC3E}">
        <p14:creationId xmlns:p14="http://schemas.microsoft.com/office/powerpoint/2010/main" val="924194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445E1CF-7BB3-4C0E-B4FE-183647ACC198}" type="datetimeFigureOut">
              <a:rPr lang="en-US"/>
              <a:pPr>
                <a:defRPr/>
              </a:pPr>
              <a:t>7/24/2013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29BCEC9-3E0B-4979-B343-CF625EF3DA07}" type="slidenum">
              <a:rPr lang="en-US"/>
              <a:pPr>
                <a:defRPr/>
              </a:pPr>
              <a:t>‹#›</a:t>
            </a:fld>
            <a:endParaRPr lang="en-US"/>
          </a:p>
        </p:txBody>
      </p:sp>
    </p:spTree>
    <p:extLst>
      <p:ext uri="{BB962C8B-B14F-4D97-AF65-F5344CB8AC3E}">
        <p14:creationId xmlns:p14="http://schemas.microsoft.com/office/powerpoint/2010/main" val="282112526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F33399C-71E2-4D3D-9FAD-D01EF2BB688F}" type="datetimeFigureOut">
              <a:rPr lang="en-US"/>
              <a:pPr>
                <a:defRPr/>
              </a:pPr>
              <a:t>7/24/2013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5097C4A-E5B1-41A2-AA11-5B9529544501}" type="slidenum">
              <a:rPr lang="en-US"/>
              <a:pPr>
                <a:defRPr/>
              </a:pPr>
              <a:t>‹#›</a:t>
            </a:fld>
            <a:endParaRPr lang="en-US"/>
          </a:p>
        </p:txBody>
      </p:sp>
    </p:spTree>
    <p:extLst>
      <p:ext uri="{BB962C8B-B14F-4D97-AF65-F5344CB8AC3E}">
        <p14:creationId xmlns:p14="http://schemas.microsoft.com/office/powerpoint/2010/main" val="14131592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4A48A7E-F5CA-4C0E-A64B-A473C4C0D4B3}" type="datetimeFigureOut">
              <a:rPr lang="en-US"/>
              <a:pPr>
                <a:defRPr/>
              </a:pPr>
              <a:t>7/24/2013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4371422-1FA1-4247-AEE0-A061FC974D51}" type="slidenum">
              <a:rPr lang="en-US"/>
              <a:pPr>
                <a:defRPr/>
              </a:pPr>
              <a:t>‹#›</a:t>
            </a:fld>
            <a:endParaRPr lang="en-US"/>
          </a:p>
        </p:txBody>
      </p:sp>
    </p:spTree>
    <p:extLst>
      <p:ext uri="{BB962C8B-B14F-4D97-AF65-F5344CB8AC3E}">
        <p14:creationId xmlns:p14="http://schemas.microsoft.com/office/powerpoint/2010/main" val="192232202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82EFF37-AF00-4ECA-A2CA-A081965B8A25}" type="datetimeFigureOut">
              <a:rPr lang="en-US"/>
              <a:pPr>
                <a:defRPr/>
              </a:pPr>
              <a:t>7/24/2013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A4D28C3-D802-4668-8602-04196F845447}" type="slidenum">
              <a:rPr lang="en-US"/>
              <a:pPr>
                <a:defRPr/>
              </a:pPr>
              <a:t>‹#›</a:t>
            </a:fld>
            <a:endParaRPr lang="en-US"/>
          </a:p>
        </p:txBody>
      </p:sp>
    </p:spTree>
    <p:extLst>
      <p:ext uri="{BB962C8B-B14F-4D97-AF65-F5344CB8AC3E}">
        <p14:creationId xmlns:p14="http://schemas.microsoft.com/office/powerpoint/2010/main" val="37374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8222494-EF25-4220-831D-A3A487DE24E5}" type="datetimeFigureOut">
              <a:rPr lang="en-US"/>
              <a:pPr>
                <a:defRPr/>
              </a:pPr>
              <a:t>7/24/2013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4860BE2-8496-49BB-A894-75DCCEB61347}" type="slidenum">
              <a:rPr lang="en-US"/>
              <a:pPr>
                <a:defRPr/>
              </a:pPr>
              <a:t>‹#›</a:t>
            </a:fld>
            <a:endParaRPr lang="en-US"/>
          </a:p>
        </p:txBody>
      </p:sp>
    </p:spTree>
    <p:extLst>
      <p:ext uri="{BB962C8B-B14F-4D97-AF65-F5344CB8AC3E}">
        <p14:creationId xmlns:p14="http://schemas.microsoft.com/office/powerpoint/2010/main" val="38894102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5B6C7134-ADC1-4C1F-9FD7-F6499E26FF62}" type="datetimeFigureOut">
              <a:rPr lang="en-US"/>
              <a:pPr>
                <a:defRPr/>
              </a:pPr>
              <a:t>7/24/2013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4B327FD-DA13-468F-9DCA-B53759840426}" type="slidenum">
              <a:rPr lang="en-US"/>
              <a:pPr>
                <a:defRPr/>
              </a:pPr>
              <a:t>‹#›</a:t>
            </a:fld>
            <a:endParaRPr lang="en-US"/>
          </a:p>
        </p:txBody>
      </p:sp>
    </p:spTree>
    <p:extLst>
      <p:ext uri="{BB962C8B-B14F-4D97-AF65-F5344CB8AC3E}">
        <p14:creationId xmlns:p14="http://schemas.microsoft.com/office/powerpoint/2010/main" val="24280147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53D4DAB7-4089-4A04-A41E-2E4E82902C73}" type="datetimeFigureOut">
              <a:rPr lang="en-US"/>
              <a:pPr>
                <a:defRPr/>
              </a:pPr>
              <a:t>7/24/2013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355ECB6-FF2D-4832-A482-162AA2E44A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36" r:id="rId2"/>
    <p:sldLayoutId id="2147483741" r:id="rId3"/>
    <p:sldLayoutId id="2147483742" r:id="rId4"/>
    <p:sldLayoutId id="2147483743" r:id="rId5"/>
    <p:sldLayoutId id="2147483744" r:id="rId6"/>
    <p:sldLayoutId id="2147483737" r:id="rId7"/>
    <p:sldLayoutId id="2147483745" r:id="rId8"/>
    <p:sldLayoutId id="2147483746" r:id="rId9"/>
    <p:sldLayoutId id="2147483738" r:id="rId10"/>
    <p:sldLayoutId id="214748373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 calcmode="lin" valueType="num">
                                      <p:cBhvr additive="base">
                                        <p:cTn id="15" dur="500" fill="hold"/>
                                        <p:tgtEl>
                                          <p:spTgt spid="3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 calcmode="lin" valueType="num">
                                      <p:cBhvr additive="base">
                                        <p:cTn id="19"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 calcmode="lin" valueType="num">
                                      <p:cBhvr additive="base">
                                        <p:cTn id="23"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utoUpdateAnimBg="0">
        <p:tmplLst>
          <p:tmpl lvl="1">
            <p:tnLst>
              <p:par>
                <p:cTn presetID="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fontAlgn="auto" hangingPunct="1">
              <a:spcAft>
                <a:spcPts val="0"/>
              </a:spcAft>
              <a:defRPr/>
            </a:pPr>
            <a:r>
              <a:rPr lang="en-US" dirty="0" smtClean="0"/>
              <a:t>Chapter 2</a:t>
            </a:r>
          </a:p>
        </p:txBody>
      </p:sp>
      <p:sp>
        <p:nvSpPr>
          <p:cNvPr id="9219" name="Rectangle 3"/>
          <p:cNvSpPr>
            <a:spLocks noGrp="1" noChangeArrowheads="1"/>
          </p:cNvSpPr>
          <p:nvPr>
            <p:ph type="subTitle" idx="1"/>
          </p:nvPr>
        </p:nvSpPr>
        <p:spPr>
          <a:xfrm>
            <a:off x="685800" y="3611563"/>
            <a:ext cx="7772400" cy="1200150"/>
          </a:xfrm>
        </p:spPr>
        <p:txBody>
          <a:bodyPr/>
          <a:lstStyle/>
          <a:p>
            <a:pPr marR="0" eaLnBrk="1" hangingPunct="1"/>
            <a:r>
              <a:rPr lang="en-US" dirty="0" smtClean="0"/>
              <a:t>Crime Control Perspectives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457"/>
    </mc:Choice>
    <mc:Fallback xmlns="">
      <p:transition spd="slow" advTm="10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182688" y="2017713"/>
            <a:ext cx="7772400" cy="4002087"/>
          </a:xfrm>
        </p:spPr>
        <p:txBody>
          <a:bodyPr/>
          <a:lstStyle/>
          <a:p>
            <a:pPr eaLnBrk="1" hangingPunct="1">
              <a:lnSpc>
                <a:spcPct val="80000"/>
              </a:lnSpc>
            </a:pPr>
            <a:r>
              <a:rPr lang="en-US" sz="2800" smtClean="0"/>
              <a:t>Four layers to the wedding cake</a:t>
            </a:r>
          </a:p>
          <a:p>
            <a:pPr lvl="1" eaLnBrk="1" hangingPunct="1">
              <a:lnSpc>
                <a:spcPct val="80000"/>
              </a:lnSpc>
            </a:pPr>
            <a:r>
              <a:rPr lang="en-US" sz="2400" smtClean="0"/>
              <a:t>Top layer (celebrated cases)</a:t>
            </a:r>
          </a:p>
          <a:p>
            <a:pPr lvl="1" eaLnBrk="1" hangingPunct="1">
              <a:lnSpc>
                <a:spcPct val="80000"/>
              </a:lnSpc>
            </a:pPr>
            <a:r>
              <a:rPr lang="en-US" sz="2400" smtClean="0"/>
              <a:t>Second layer (serious felonies)</a:t>
            </a:r>
          </a:p>
          <a:p>
            <a:pPr lvl="1" eaLnBrk="1" hangingPunct="1">
              <a:lnSpc>
                <a:spcPct val="80000"/>
              </a:lnSpc>
            </a:pPr>
            <a:r>
              <a:rPr lang="en-US" sz="2400" smtClean="0"/>
              <a:t>Third layer (not-so-serious felonies)</a:t>
            </a:r>
          </a:p>
          <a:p>
            <a:pPr lvl="1" eaLnBrk="1" hangingPunct="1">
              <a:lnSpc>
                <a:spcPct val="80000"/>
              </a:lnSpc>
            </a:pPr>
            <a:r>
              <a:rPr lang="en-US" sz="2400" smtClean="0"/>
              <a:t>Fourth layer (misdemeanors)</a:t>
            </a:r>
          </a:p>
          <a:p>
            <a:pPr eaLnBrk="1" hangingPunct="1">
              <a:lnSpc>
                <a:spcPct val="80000"/>
              </a:lnSpc>
            </a:pPr>
            <a:r>
              <a:rPr lang="en-US" sz="2800" smtClean="0"/>
              <a:t>What decides whether a case lands in the 2</a:t>
            </a:r>
            <a:r>
              <a:rPr lang="en-US" sz="2800" baseline="30000" smtClean="0"/>
              <a:t>nd</a:t>
            </a:r>
            <a:r>
              <a:rPr lang="en-US" sz="2800" smtClean="0"/>
              <a:t> or 3</a:t>
            </a:r>
            <a:r>
              <a:rPr lang="en-US" sz="2800" baseline="30000" smtClean="0"/>
              <a:t>rd</a:t>
            </a:r>
            <a:r>
              <a:rPr lang="en-US" sz="2800" smtClean="0"/>
              <a:t> layer?</a:t>
            </a:r>
          </a:p>
          <a:p>
            <a:pPr lvl="1" eaLnBrk="1" hangingPunct="1">
              <a:lnSpc>
                <a:spcPct val="80000"/>
              </a:lnSpc>
            </a:pPr>
            <a:r>
              <a:rPr lang="en-US" sz="2400" smtClean="0"/>
              <a:t>Victim-offender relationship</a:t>
            </a:r>
          </a:p>
          <a:p>
            <a:pPr lvl="1" eaLnBrk="1" hangingPunct="1">
              <a:lnSpc>
                <a:spcPct val="80000"/>
              </a:lnSpc>
            </a:pPr>
            <a:r>
              <a:rPr lang="en-US" sz="2400" smtClean="0"/>
              <a:t>Offense seriousness</a:t>
            </a:r>
          </a:p>
          <a:p>
            <a:pPr lvl="1" eaLnBrk="1" hangingPunct="1">
              <a:lnSpc>
                <a:spcPct val="80000"/>
              </a:lnSpc>
            </a:pPr>
            <a:r>
              <a:rPr lang="en-US" sz="2400" smtClean="0"/>
              <a:t>Prior record of defendant</a:t>
            </a:r>
          </a:p>
        </p:txBody>
      </p:sp>
      <p:sp>
        <p:nvSpPr>
          <p:cNvPr id="11266"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The Criminal Justice Wedding Cake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9866"/>
    </mc:Choice>
    <mc:Fallback xmlns="">
      <p:transition spd="slow" advTm="129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50938" y="381000"/>
            <a:ext cx="7793037" cy="1066800"/>
          </a:xfrm>
        </p:spPr>
        <p:txBody>
          <a:bodyPr/>
          <a:lstStyle/>
          <a:p>
            <a:pPr eaLnBrk="1" fontAlgn="auto" hangingPunct="1">
              <a:spcAft>
                <a:spcPts val="0"/>
              </a:spcAft>
              <a:defRPr/>
            </a:pPr>
            <a:r>
              <a:rPr lang="en-US" smtClean="0"/>
              <a:t>Wedding Cake Model</a:t>
            </a:r>
          </a:p>
        </p:txBody>
      </p:sp>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0"/>
            <a:ext cx="6019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282"/>
    </mc:Choice>
    <mc:Fallback xmlns="">
      <p:transition spd="slow" advTm="36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pPr eaLnBrk="1" hangingPunct="1"/>
            <a:r>
              <a:rPr lang="en-US" dirty="0" smtClean="0"/>
              <a:t>There are various political perspectives on crime control in America</a:t>
            </a:r>
          </a:p>
          <a:p>
            <a:pPr eaLnBrk="1" hangingPunct="1"/>
            <a:r>
              <a:rPr lang="en-US" dirty="0" smtClean="0"/>
              <a:t>Think in terms of a left-right continuum</a:t>
            </a:r>
          </a:p>
        </p:txBody>
      </p:sp>
      <p:sp>
        <p:nvSpPr>
          <p:cNvPr id="13314" name="Rectangle 2"/>
          <p:cNvSpPr>
            <a:spLocks noGrp="1" noChangeArrowheads="1"/>
          </p:cNvSpPr>
          <p:nvPr>
            <p:ph type="title"/>
          </p:nvPr>
        </p:nvSpPr>
        <p:spPr/>
        <p:txBody>
          <a:bodyPr/>
          <a:lstStyle/>
          <a:p>
            <a:pPr eaLnBrk="1" fontAlgn="auto" hangingPunct="1">
              <a:spcAft>
                <a:spcPts val="0"/>
              </a:spcAft>
              <a:defRPr/>
            </a:pPr>
            <a:r>
              <a:rPr lang="en-US" sz="4000" dirty="0" smtClean="0"/>
              <a:t>Political Perspectives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191"/>
    </mc:Choice>
    <mc:Fallback xmlns="">
      <p:transition spd="slow" advTm="31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r>
              <a:rPr lang="en-US" dirty="0" smtClean="0"/>
              <a:t>The liberal perspective resembles the due process perspective, favors rights and liberties.</a:t>
            </a:r>
          </a:p>
          <a:p>
            <a:pPr eaLnBrk="1" hangingPunct="1"/>
            <a:r>
              <a:rPr lang="en-US" dirty="0" smtClean="0"/>
              <a:t>The conservative perspective resembles the crime control perspective.</a:t>
            </a:r>
          </a:p>
          <a:p>
            <a:pPr eaLnBrk="1" hangingPunct="1"/>
            <a:r>
              <a:rPr lang="en-US" dirty="0" smtClean="0"/>
              <a:t>Can be overlap between the two and middle of the roaders.</a:t>
            </a:r>
          </a:p>
        </p:txBody>
      </p:sp>
      <p:sp>
        <p:nvSpPr>
          <p:cNvPr id="14338" name="Rectangle 2"/>
          <p:cNvSpPr>
            <a:spLocks noGrp="1" noChangeArrowheads="1"/>
          </p:cNvSpPr>
          <p:nvPr>
            <p:ph type="title"/>
          </p:nvPr>
        </p:nvSpPr>
        <p:spPr/>
        <p:txBody>
          <a:bodyPr/>
          <a:lstStyle/>
          <a:p>
            <a:pPr eaLnBrk="1" fontAlgn="auto" hangingPunct="1">
              <a:spcAft>
                <a:spcPts val="0"/>
              </a:spcAft>
              <a:defRPr/>
            </a:pPr>
            <a:r>
              <a:rPr lang="en-US" sz="4000" dirty="0" smtClean="0"/>
              <a:t>Liberals and Conservatives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164"/>
    </mc:Choice>
    <mc:Fallback xmlns="">
      <p:transition spd="slow" advTm="61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182688" y="2017713"/>
            <a:ext cx="7772400" cy="3773487"/>
          </a:xfrm>
        </p:spPr>
        <p:txBody>
          <a:bodyPr/>
          <a:lstStyle/>
          <a:p>
            <a:pPr eaLnBrk="1" hangingPunct="1"/>
            <a:r>
              <a:rPr lang="en-US" sz="2800" dirty="0" smtClean="0"/>
              <a:t>Conservatives believe</a:t>
            </a:r>
          </a:p>
          <a:p>
            <a:pPr lvl="1" eaLnBrk="1" hangingPunct="1"/>
            <a:r>
              <a:rPr lang="en-US" dirty="0" smtClean="0"/>
              <a:t>Crime is a product of individual choice (Choice Theory)</a:t>
            </a:r>
          </a:p>
          <a:p>
            <a:pPr lvl="1" eaLnBrk="1" hangingPunct="1"/>
            <a:r>
              <a:rPr lang="en-US" dirty="0" smtClean="0"/>
              <a:t>People weigh costs and benefits of crime</a:t>
            </a:r>
          </a:p>
          <a:p>
            <a:pPr lvl="1" eaLnBrk="1" hangingPunct="1"/>
            <a:r>
              <a:rPr lang="en-US" dirty="0" smtClean="0"/>
              <a:t>People make rational choices</a:t>
            </a:r>
          </a:p>
          <a:p>
            <a:pPr lvl="1" eaLnBrk="1" hangingPunct="1"/>
            <a:r>
              <a:rPr lang="en-US" dirty="0" smtClean="0"/>
              <a:t>Deterrence is possible</a:t>
            </a:r>
          </a:p>
          <a:p>
            <a:pPr eaLnBrk="1" hangingPunct="1"/>
            <a:r>
              <a:rPr lang="en-US" sz="2800" dirty="0" smtClean="0"/>
              <a:t>Hard-line liberals believe the exact opposite</a:t>
            </a:r>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000" dirty="0" smtClean="0"/>
              <a:t>Causes of Crime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260"/>
    </mc:Choice>
    <mc:Fallback xmlns="">
      <p:transition spd="slow" advTm="56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182688" y="2017713"/>
            <a:ext cx="7772400" cy="4002087"/>
          </a:xfrm>
        </p:spPr>
        <p:txBody>
          <a:bodyPr/>
          <a:lstStyle/>
          <a:p>
            <a:pPr eaLnBrk="1" hangingPunct="1"/>
            <a:r>
              <a:rPr lang="en-US" dirty="0" smtClean="0"/>
              <a:t>Conservatives think</a:t>
            </a:r>
          </a:p>
          <a:p>
            <a:pPr lvl="1" eaLnBrk="1" hangingPunct="1"/>
            <a:r>
              <a:rPr lang="en-US" dirty="0" smtClean="0"/>
              <a:t>Crime offends moral fabric of society </a:t>
            </a:r>
          </a:p>
          <a:p>
            <a:pPr lvl="1" eaLnBrk="1" hangingPunct="1"/>
            <a:r>
              <a:rPr lang="en-US" dirty="0" smtClean="0"/>
              <a:t>Several “victimless” crimes are amoral</a:t>
            </a:r>
          </a:p>
          <a:p>
            <a:pPr lvl="1" eaLnBrk="1" hangingPunct="1"/>
            <a:r>
              <a:rPr lang="en-US" dirty="0" smtClean="0"/>
              <a:t>Conservatives and liberals both feel crime offends moral fabric of society.</a:t>
            </a:r>
          </a:p>
          <a:p>
            <a:pPr lvl="1" eaLnBrk="1" hangingPunct="1"/>
            <a:r>
              <a:rPr lang="en-US" dirty="0" smtClean="0"/>
              <a:t>General consensus over what is right versus what is wrong.</a:t>
            </a:r>
          </a:p>
        </p:txBody>
      </p:sp>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Consequences of Crime for Society</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153"/>
    </mc:Choice>
    <mc:Fallback xmlns="">
      <p:transition spd="slow" advTm="35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182688" y="1752600"/>
            <a:ext cx="7772400" cy="4343400"/>
          </a:xfrm>
        </p:spPr>
        <p:txBody>
          <a:bodyPr/>
          <a:lstStyle/>
          <a:p>
            <a:pPr eaLnBrk="1" hangingPunct="1">
              <a:lnSpc>
                <a:spcPct val="90000"/>
              </a:lnSpc>
            </a:pPr>
            <a:r>
              <a:rPr lang="en-US" sz="2000" dirty="0" smtClean="0"/>
              <a:t>Conservatives favor deterrence policies</a:t>
            </a:r>
          </a:p>
          <a:p>
            <a:pPr eaLnBrk="1" hangingPunct="1">
              <a:lnSpc>
                <a:spcPct val="90000"/>
              </a:lnSpc>
            </a:pPr>
            <a:r>
              <a:rPr lang="en-US" sz="2000" dirty="0" smtClean="0"/>
              <a:t>They also prefer</a:t>
            </a:r>
          </a:p>
          <a:p>
            <a:pPr lvl="1" eaLnBrk="1" hangingPunct="1">
              <a:lnSpc>
                <a:spcPct val="90000"/>
              </a:lnSpc>
            </a:pPr>
            <a:r>
              <a:rPr lang="en-US" sz="2000" dirty="0" smtClean="0"/>
              <a:t>Getting tough with criminals</a:t>
            </a:r>
          </a:p>
          <a:p>
            <a:pPr lvl="1" eaLnBrk="1" hangingPunct="1">
              <a:lnSpc>
                <a:spcPct val="90000"/>
              </a:lnSpc>
            </a:pPr>
            <a:r>
              <a:rPr lang="en-US" sz="2000" dirty="0" smtClean="0"/>
              <a:t>More criminal justice spending</a:t>
            </a:r>
          </a:p>
          <a:p>
            <a:pPr lvl="1" eaLnBrk="1" hangingPunct="1">
              <a:lnSpc>
                <a:spcPct val="90000"/>
              </a:lnSpc>
            </a:pPr>
            <a:r>
              <a:rPr lang="en-US" sz="2000" dirty="0" smtClean="0"/>
              <a:t>Tougher sanctions</a:t>
            </a:r>
          </a:p>
          <a:p>
            <a:pPr lvl="1" eaLnBrk="1" hangingPunct="1">
              <a:lnSpc>
                <a:spcPct val="90000"/>
              </a:lnSpc>
            </a:pPr>
            <a:r>
              <a:rPr lang="en-US" sz="2000" dirty="0" smtClean="0"/>
              <a:t>Putting many offenders behind bars</a:t>
            </a:r>
          </a:p>
          <a:p>
            <a:pPr eaLnBrk="1" hangingPunct="1">
              <a:lnSpc>
                <a:spcPct val="90000"/>
              </a:lnSpc>
            </a:pPr>
            <a:r>
              <a:rPr lang="en-US" sz="2000" dirty="0" smtClean="0"/>
              <a:t>Liberals favor the opposite</a:t>
            </a:r>
          </a:p>
          <a:p>
            <a:pPr lvl="1" eaLnBrk="1" hangingPunct="1">
              <a:lnSpc>
                <a:spcPct val="90000"/>
              </a:lnSpc>
            </a:pPr>
            <a:r>
              <a:rPr lang="en-US" sz="2000" dirty="0" smtClean="0"/>
              <a:t>Treatment</a:t>
            </a:r>
          </a:p>
          <a:p>
            <a:pPr lvl="1" eaLnBrk="1" hangingPunct="1">
              <a:lnSpc>
                <a:spcPct val="90000"/>
              </a:lnSpc>
            </a:pPr>
            <a:r>
              <a:rPr lang="en-US" sz="2000" dirty="0" smtClean="0"/>
              <a:t>Rehabilitation</a:t>
            </a:r>
          </a:p>
          <a:p>
            <a:pPr lvl="1" eaLnBrk="1" hangingPunct="1">
              <a:lnSpc>
                <a:spcPct val="90000"/>
              </a:lnSpc>
            </a:pPr>
            <a:r>
              <a:rPr lang="en-US" sz="2000" dirty="0" smtClean="0"/>
              <a:t>Feel crime caused by environmental issues (product of an unfair society) of offender.</a:t>
            </a:r>
          </a:p>
        </p:txBody>
      </p:sp>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What Should Be Done About Crime?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6503"/>
    </mc:Choice>
    <mc:Fallback xmlns="">
      <p:transition spd="slow" advTm="76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eaLnBrk="1" hangingPunct="1"/>
            <a:r>
              <a:rPr lang="en-US" sz="2800" dirty="0" smtClean="0"/>
              <a:t>Language of capitalism pervades conflict thinking</a:t>
            </a:r>
          </a:p>
          <a:p>
            <a:pPr eaLnBrk="1" hangingPunct="1"/>
            <a:r>
              <a:rPr lang="en-US" sz="2800" dirty="0" smtClean="0"/>
              <a:t>Marxism</a:t>
            </a:r>
          </a:p>
          <a:p>
            <a:pPr lvl="1" eaLnBrk="1" hangingPunct="1"/>
            <a:r>
              <a:rPr lang="en-US" sz="2400" dirty="0" smtClean="0"/>
              <a:t>Bourgeoisie (small controlling class)</a:t>
            </a:r>
          </a:p>
          <a:p>
            <a:pPr lvl="1" eaLnBrk="1" hangingPunct="1"/>
            <a:r>
              <a:rPr lang="en-US" sz="2400" dirty="0" smtClean="0"/>
              <a:t>Proletariat (oppressed masses)</a:t>
            </a:r>
          </a:p>
          <a:p>
            <a:pPr eaLnBrk="1" hangingPunct="1"/>
            <a:r>
              <a:rPr lang="en-US" sz="2800" dirty="0" smtClean="0"/>
              <a:t>Crime occurs because it is defined as such</a:t>
            </a:r>
          </a:p>
          <a:p>
            <a:pPr eaLnBrk="1" hangingPunct="1"/>
            <a:r>
              <a:rPr lang="en-US" sz="2800" dirty="0" smtClean="0"/>
              <a:t>Crime deflects attention from real problems</a:t>
            </a:r>
          </a:p>
          <a:p>
            <a:pPr eaLnBrk="1" hangingPunct="1"/>
            <a:r>
              <a:rPr lang="en-US" sz="2800" dirty="0" smtClean="0"/>
              <a:t>Conflict thinkers love socialism</a:t>
            </a:r>
          </a:p>
        </p:txBody>
      </p:sp>
      <p:sp>
        <p:nvSpPr>
          <p:cNvPr id="18434" name="Rectangle 2"/>
          <p:cNvSpPr>
            <a:spLocks noGrp="1" noChangeArrowheads="1"/>
          </p:cNvSpPr>
          <p:nvPr>
            <p:ph type="title"/>
          </p:nvPr>
        </p:nvSpPr>
        <p:spPr/>
        <p:txBody>
          <a:bodyPr/>
          <a:lstStyle/>
          <a:p>
            <a:pPr eaLnBrk="1" fontAlgn="auto" hangingPunct="1">
              <a:spcAft>
                <a:spcPts val="0"/>
              </a:spcAft>
              <a:defRPr/>
            </a:pPr>
            <a:r>
              <a:rPr lang="en-US" sz="4000" dirty="0" smtClean="0"/>
              <a:t>Conflict/Radical Perspective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5016"/>
    </mc:Choice>
    <mc:Fallback xmlns="">
      <p:transition spd="slow" advTm="185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182688" y="2017713"/>
            <a:ext cx="7772400" cy="3925887"/>
          </a:xfrm>
        </p:spPr>
        <p:txBody>
          <a:bodyPr/>
          <a:lstStyle/>
          <a:p>
            <a:pPr eaLnBrk="1" hangingPunct="1">
              <a:lnSpc>
                <a:spcPct val="90000"/>
              </a:lnSpc>
            </a:pPr>
            <a:r>
              <a:rPr lang="en-US" sz="2000" dirty="0" smtClean="0"/>
              <a:t>Which is prioritized more by the criminal justice system, crime control or revenue generation?</a:t>
            </a:r>
          </a:p>
          <a:p>
            <a:pPr eaLnBrk="1" hangingPunct="1">
              <a:lnSpc>
                <a:spcPct val="90000"/>
              </a:lnSpc>
            </a:pPr>
            <a:r>
              <a:rPr lang="en-US" sz="2000" dirty="0" smtClean="0"/>
              <a:t>Why revenue generation might win out</a:t>
            </a:r>
          </a:p>
          <a:p>
            <a:pPr lvl="1" eaLnBrk="1" hangingPunct="1">
              <a:lnSpc>
                <a:spcPct val="90000"/>
              </a:lnSpc>
            </a:pPr>
            <a:r>
              <a:rPr lang="en-US" sz="2000" dirty="0" smtClean="0"/>
              <a:t>Many people enjoy their livelihood because of crime (law enforcement, courts, corrections).</a:t>
            </a:r>
          </a:p>
          <a:p>
            <a:pPr lvl="1" eaLnBrk="1" hangingPunct="1">
              <a:lnSpc>
                <a:spcPct val="90000"/>
              </a:lnSpc>
            </a:pPr>
            <a:r>
              <a:rPr lang="en-US" sz="2000" dirty="0" smtClean="0"/>
              <a:t>Private businesses benefit from crime (ex, security companies, private prisons. Etc.)</a:t>
            </a:r>
          </a:p>
          <a:p>
            <a:pPr lvl="1" eaLnBrk="1" hangingPunct="1">
              <a:lnSpc>
                <a:spcPct val="90000"/>
              </a:lnSpc>
            </a:pPr>
            <a:r>
              <a:rPr lang="en-US" sz="2000" dirty="0" smtClean="0"/>
              <a:t>Public agencies have to deal with resource limitations, need funding sources.</a:t>
            </a:r>
          </a:p>
          <a:p>
            <a:pPr lvl="1" eaLnBrk="1" hangingPunct="1">
              <a:lnSpc>
                <a:spcPct val="90000"/>
              </a:lnSpc>
            </a:pPr>
            <a:r>
              <a:rPr lang="en-US" sz="2000" dirty="0" smtClean="0"/>
              <a:t>Question- is the justice system to focused on revenue generation and perpetuation of the system at expense of crime control? Do we want programs to work?</a:t>
            </a:r>
          </a:p>
          <a:p>
            <a:pPr eaLnBrk="1" hangingPunct="1">
              <a:lnSpc>
                <a:spcPct val="90000"/>
              </a:lnSpc>
            </a:pPr>
            <a:endParaRPr lang="en-US" sz="2800" dirty="0" smtClean="0"/>
          </a:p>
        </p:txBody>
      </p:sp>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smtClean="0"/>
              <a:t>Crime Control and Revenue Generation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5579"/>
    </mc:Choice>
    <mc:Fallback xmlns="">
      <p:transition spd="slow" advTm="95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eaLnBrk="1" hangingPunct="1">
              <a:lnSpc>
                <a:spcPct val="90000"/>
              </a:lnSpc>
            </a:pPr>
            <a:r>
              <a:rPr lang="en-US" sz="2000" dirty="0" smtClean="0"/>
              <a:t>Policymakers think about</a:t>
            </a:r>
          </a:p>
          <a:p>
            <a:pPr lvl="1" eaLnBrk="1" hangingPunct="1">
              <a:lnSpc>
                <a:spcPct val="90000"/>
              </a:lnSpc>
            </a:pPr>
            <a:r>
              <a:rPr lang="en-US" sz="2000" dirty="0" smtClean="0"/>
              <a:t>Quick fixes</a:t>
            </a:r>
          </a:p>
          <a:p>
            <a:pPr lvl="1" eaLnBrk="1" hangingPunct="1">
              <a:lnSpc>
                <a:spcPct val="90000"/>
              </a:lnSpc>
            </a:pPr>
            <a:r>
              <a:rPr lang="en-US" sz="2000" dirty="0" smtClean="0"/>
              <a:t>Cost</a:t>
            </a:r>
          </a:p>
          <a:p>
            <a:pPr lvl="1" eaLnBrk="1" hangingPunct="1">
              <a:lnSpc>
                <a:spcPct val="90000"/>
              </a:lnSpc>
            </a:pPr>
            <a:r>
              <a:rPr lang="en-US" sz="2000" dirty="0" smtClean="0"/>
              <a:t>Political opposition, re-election</a:t>
            </a:r>
          </a:p>
          <a:p>
            <a:pPr lvl="1" eaLnBrk="1" hangingPunct="1">
              <a:lnSpc>
                <a:spcPct val="90000"/>
              </a:lnSpc>
            </a:pPr>
            <a:r>
              <a:rPr lang="en-US" sz="2000" dirty="0" smtClean="0"/>
              <a:t>Reelection and claiming credit</a:t>
            </a:r>
          </a:p>
          <a:p>
            <a:pPr lvl="1" eaLnBrk="1" hangingPunct="1">
              <a:lnSpc>
                <a:spcPct val="90000"/>
              </a:lnSpc>
            </a:pPr>
            <a:r>
              <a:rPr lang="en-US" sz="2000" dirty="0" smtClean="0"/>
              <a:t>Attempt to manipulate risks of crime, not so much actual causes (family conflict, economic, inconsistent discipline, etc.)</a:t>
            </a:r>
          </a:p>
          <a:p>
            <a:pPr eaLnBrk="1" hangingPunct="1">
              <a:lnSpc>
                <a:spcPct val="90000"/>
              </a:lnSpc>
            </a:pPr>
            <a:r>
              <a:rPr lang="en-US" sz="2000" dirty="0" smtClean="0"/>
              <a:t>Academics</a:t>
            </a:r>
          </a:p>
          <a:p>
            <a:pPr lvl="1" eaLnBrk="1" hangingPunct="1">
              <a:lnSpc>
                <a:spcPct val="90000"/>
              </a:lnSpc>
            </a:pPr>
            <a:r>
              <a:rPr lang="en-US" sz="2000" dirty="0" smtClean="0"/>
              <a:t>Think in terms of root causes, crime causes are environmental (family conflict, unemployment, </a:t>
            </a:r>
            <a:r>
              <a:rPr lang="en-US" sz="2000" dirty="0" err="1" smtClean="0"/>
              <a:t>etc</a:t>
            </a:r>
            <a:r>
              <a:rPr lang="en-US" sz="2000" dirty="0" smtClean="0"/>
              <a:t>).</a:t>
            </a:r>
          </a:p>
          <a:p>
            <a:pPr lvl="1" eaLnBrk="1" hangingPunct="1">
              <a:lnSpc>
                <a:spcPct val="90000"/>
              </a:lnSpc>
            </a:pPr>
            <a:r>
              <a:rPr lang="en-US" sz="2000" dirty="0" smtClean="0"/>
              <a:t>Can offer suggestions that don’t have a prayer of succeeding in the real world.</a:t>
            </a:r>
          </a:p>
        </p:txBody>
      </p:sp>
      <p:sp>
        <p:nvSpPr>
          <p:cNvPr id="21506" name="Rectangle 2"/>
          <p:cNvSpPr>
            <a:spLocks noGrp="1" noChangeArrowheads="1"/>
          </p:cNvSpPr>
          <p:nvPr>
            <p:ph type="title"/>
          </p:nvPr>
        </p:nvSpPr>
        <p:spPr/>
        <p:txBody>
          <a:bodyPr/>
          <a:lstStyle/>
          <a:p>
            <a:pPr eaLnBrk="1" fontAlgn="auto" hangingPunct="1">
              <a:spcAft>
                <a:spcPts val="0"/>
              </a:spcAft>
              <a:defRPr/>
            </a:pPr>
            <a:r>
              <a:rPr lang="en-US" sz="4000" smtClean="0"/>
              <a:t>Politics and Ivory Towers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9518"/>
    </mc:Choice>
    <mc:Fallback xmlns="">
      <p:transition spd="slow" advTm="69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182688" y="2017713"/>
            <a:ext cx="7772400" cy="4002087"/>
          </a:xfrm>
        </p:spPr>
        <p:txBody>
          <a:bodyPr/>
          <a:lstStyle/>
          <a:p>
            <a:pPr eaLnBrk="1" hangingPunct="1"/>
            <a:r>
              <a:rPr lang="en-US" dirty="0" smtClean="0"/>
              <a:t>What are operational perspectives?</a:t>
            </a:r>
          </a:p>
          <a:p>
            <a:pPr lvl="1" eaLnBrk="1" hangingPunct="1"/>
            <a:r>
              <a:rPr lang="en-US" dirty="0" smtClean="0"/>
              <a:t>They consists of views about how the justice system should operate or how it does operate.</a:t>
            </a:r>
          </a:p>
          <a:p>
            <a:pPr lvl="1" eaLnBrk="1" hangingPunct="1"/>
            <a:r>
              <a:rPr lang="en-US" dirty="0" smtClean="0"/>
              <a:t>Everyone wants to lower crime problem, however not all agree as to how that should be done</a:t>
            </a:r>
          </a:p>
          <a:p>
            <a:pPr eaLnBrk="1" hangingPunct="1"/>
            <a:endParaRPr lang="en-US" dirty="0" smtClean="0"/>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sz="4000" dirty="0" smtClean="0"/>
              <a:t>Operational Perspectives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344"/>
    </mc:Choice>
    <mc:Fallback xmlns="">
      <p:transition spd="slow" advTm="80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1182688" y="2017713"/>
            <a:ext cx="7772400" cy="4078287"/>
          </a:xfrm>
        </p:spPr>
        <p:txBody>
          <a:bodyPr/>
          <a:lstStyle/>
          <a:p>
            <a:pPr eaLnBrk="1" hangingPunct="1"/>
            <a:r>
              <a:rPr lang="en-US" smtClean="0"/>
              <a:t>People feel strongly that some goals are more important than others</a:t>
            </a:r>
          </a:p>
          <a:p>
            <a:pPr eaLnBrk="1" hangingPunct="1"/>
            <a:r>
              <a:rPr lang="en-US" smtClean="0"/>
              <a:t>Goals of crime control include</a:t>
            </a:r>
          </a:p>
          <a:p>
            <a:pPr lvl="1" eaLnBrk="1" hangingPunct="1"/>
            <a:r>
              <a:rPr lang="en-US" smtClean="0"/>
              <a:t>Deterrence</a:t>
            </a:r>
          </a:p>
          <a:p>
            <a:pPr lvl="1" eaLnBrk="1" hangingPunct="1"/>
            <a:r>
              <a:rPr lang="en-US" smtClean="0"/>
              <a:t>Retribution</a:t>
            </a:r>
          </a:p>
          <a:p>
            <a:pPr lvl="1" eaLnBrk="1" hangingPunct="1"/>
            <a:r>
              <a:rPr lang="en-US" smtClean="0"/>
              <a:t>Incapacitation</a:t>
            </a:r>
          </a:p>
          <a:p>
            <a:pPr lvl="1" eaLnBrk="1" hangingPunct="1"/>
            <a:r>
              <a:rPr lang="en-US" smtClean="0"/>
              <a:t>Rehabilitation</a:t>
            </a: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sz="4000" smtClean="0"/>
              <a:t>Goals of Crime Control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92"/>
    </mc:Choice>
    <mc:Fallback xmlns="">
      <p:transition spd="slow" advTm="40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182688" y="2017713"/>
            <a:ext cx="7772400" cy="4078287"/>
          </a:xfrm>
        </p:spPr>
        <p:txBody>
          <a:bodyPr/>
          <a:lstStyle/>
          <a:p>
            <a:pPr eaLnBrk="1" hangingPunct="1"/>
            <a:r>
              <a:rPr lang="en-US" sz="2400" smtClean="0"/>
              <a:t>Deterrence is concerned with discouraging criminal behavior, tough sanctions will prevent crime.</a:t>
            </a:r>
          </a:p>
          <a:p>
            <a:pPr eaLnBrk="1" hangingPunct="1"/>
            <a:r>
              <a:rPr lang="en-US" sz="2400" smtClean="0"/>
              <a:t>There are two methods of viewing deterrence</a:t>
            </a:r>
          </a:p>
          <a:p>
            <a:pPr lvl="1" eaLnBrk="1" hangingPunct="1"/>
            <a:r>
              <a:rPr lang="en-US" sz="2400" smtClean="0"/>
              <a:t>General and specific </a:t>
            </a:r>
          </a:p>
          <a:p>
            <a:pPr lvl="1" eaLnBrk="1" hangingPunct="1"/>
            <a:r>
              <a:rPr lang="en-US" sz="2400" smtClean="0"/>
              <a:t>Absolute and marginal- collective actions of system deter crime and incremental changes of the system, such as hiring more officers, can prevent crime.</a:t>
            </a:r>
          </a:p>
          <a:p>
            <a:pPr eaLnBrk="1" hangingPunct="1"/>
            <a:endParaRPr lang="en-US" smtClean="0"/>
          </a:p>
        </p:txBody>
      </p:sp>
      <p:sp>
        <p:nvSpPr>
          <p:cNvPr id="23554" name="Rectangle 2"/>
          <p:cNvSpPr>
            <a:spLocks noGrp="1" noChangeArrowheads="1"/>
          </p:cNvSpPr>
          <p:nvPr>
            <p:ph type="title"/>
          </p:nvPr>
        </p:nvSpPr>
        <p:spPr/>
        <p:txBody>
          <a:bodyPr/>
          <a:lstStyle/>
          <a:p>
            <a:pPr eaLnBrk="1" fontAlgn="auto" hangingPunct="1">
              <a:spcAft>
                <a:spcPts val="0"/>
              </a:spcAft>
              <a:defRPr/>
            </a:pPr>
            <a:r>
              <a:rPr lang="en-US" sz="4000" smtClean="0"/>
              <a:t>Deterrence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7018"/>
    </mc:Choice>
    <mc:Fallback xmlns="">
      <p:transition spd="slow" advTm="147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182688" y="2017713"/>
            <a:ext cx="7772400" cy="4078287"/>
          </a:xfrm>
        </p:spPr>
        <p:txBody>
          <a:bodyPr/>
          <a:lstStyle/>
          <a:p>
            <a:pPr eaLnBrk="1" hangingPunct="1"/>
            <a:r>
              <a:rPr lang="en-US" smtClean="0"/>
              <a:t>Retribution is concerned with</a:t>
            </a:r>
          </a:p>
          <a:p>
            <a:pPr lvl="1" eaLnBrk="1" hangingPunct="1"/>
            <a:r>
              <a:rPr lang="en-US" smtClean="0"/>
              <a:t>Punishment according to severity of crime.</a:t>
            </a:r>
          </a:p>
          <a:p>
            <a:pPr lvl="1" eaLnBrk="1" hangingPunct="1"/>
            <a:r>
              <a:rPr lang="en-US" smtClean="0"/>
              <a:t>Payback</a:t>
            </a:r>
          </a:p>
          <a:p>
            <a:pPr lvl="1" eaLnBrk="1" hangingPunct="1"/>
            <a:r>
              <a:rPr lang="en-US" smtClean="0"/>
              <a:t>Giving offenders their “just deserts”</a:t>
            </a:r>
          </a:p>
          <a:p>
            <a:pPr lvl="1" eaLnBrk="1" hangingPunct="1"/>
            <a:r>
              <a:rPr lang="en-US" smtClean="0"/>
              <a:t>Problem- concern for current criminal behavior, not future, what happens when they get out of prison?</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sz="4000" smtClean="0"/>
              <a:t>Retribution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1390"/>
    </mc:Choice>
    <mc:Fallback xmlns="">
      <p:transition spd="slow" advTm="71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182688" y="2017713"/>
            <a:ext cx="7772400" cy="3773487"/>
          </a:xfrm>
        </p:spPr>
        <p:txBody>
          <a:bodyPr/>
          <a:lstStyle/>
          <a:p>
            <a:pPr eaLnBrk="1" hangingPunct="1"/>
            <a:r>
              <a:rPr lang="en-US" sz="2400" smtClean="0"/>
              <a:t>Incapacitation amounts to removing criminals from society (jail, home confinement, etc.)</a:t>
            </a:r>
          </a:p>
          <a:p>
            <a:pPr eaLnBrk="1" hangingPunct="1"/>
            <a:r>
              <a:rPr lang="en-US" sz="2400" smtClean="0"/>
              <a:t>By removing criminal element society will be safer (has increased imprisonment led to decrease in crime?).</a:t>
            </a:r>
          </a:p>
          <a:p>
            <a:pPr eaLnBrk="1" hangingPunct="1"/>
            <a:r>
              <a:rPr lang="en-US" sz="2400" smtClean="0"/>
              <a:t>Costly to jail everyone, does not focus on what happens when released from prison.</a:t>
            </a:r>
          </a:p>
          <a:p>
            <a:pPr eaLnBrk="1" hangingPunct="1"/>
            <a:r>
              <a:rPr lang="en-US" sz="2400" smtClean="0"/>
              <a:t>Also, can people change through other methods?</a:t>
            </a:r>
          </a:p>
        </p:txBody>
      </p:sp>
      <p:sp>
        <p:nvSpPr>
          <p:cNvPr id="25602" name="Rectangle 2"/>
          <p:cNvSpPr>
            <a:spLocks noGrp="1" noChangeArrowheads="1"/>
          </p:cNvSpPr>
          <p:nvPr>
            <p:ph type="title"/>
          </p:nvPr>
        </p:nvSpPr>
        <p:spPr/>
        <p:txBody>
          <a:bodyPr/>
          <a:lstStyle/>
          <a:p>
            <a:pPr eaLnBrk="1" fontAlgn="auto" hangingPunct="1">
              <a:spcAft>
                <a:spcPts val="0"/>
              </a:spcAft>
              <a:defRPr/>
            </a:pPr>
            <a:r>
              <a:rPr lang="en-US" sz="4000" smtClean="0"/>
              <a:t>Incapacitation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734"/>
    </mc:Choice>
    <mc:Fallback xmlns="">
      <p:transition spd="slow" advTm="50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r>
              <a:rPr lang="en-US" sz="2800" smtClean="0"/>
              <a:t>Rehabilitation consists of a planned intervention intended to change behavior </a:t>
            </a:r>
          </a:p>
          <a:p>
            <a:pPr eaLnBrk="1" hangingPunct="1"/>
            <a:r>
              <a:rPr lang="en-US" sz="2800" smtClean="0"/>
              <a:t>Includes treatment, job training, and cognitive therapy.</a:t>
            </a:r>
          </a:p>
          <a:p>
            <a:pPr eaLnBrk="1" hangingPunct="1"/>
            <a:r>
              <a:rPr lang="en-US" sz="2800" smtClean="0"/>
              <a:t>It is true not everyone will change, but what do we expect will happen if we do not try?</a:t>
            </a:r>
          </a:p>
          <a:p>
            <a:pPr eaLnBrk="1" hangingPunct="1"/>
            <a:r>
              <a:rPr lang="en-US" sz="2800" smtClean="0"/>
              <a:t>Other negative, it takes time and money, two things usually in short supply.</a:t>
            </a:r>
          </a:p>
        </p:txBody>
      </p:sp>
      <p:sp>
        <p:nvSpPr>
          <p:cNvPr id="26626" name="Rectangle 2"/>
          <p:cNvSpPr>
            <a:spLocks noGrp="1" noChangeArrowheads="1"/>
          </p:cNvSpPr>
          <p:nvPr>
            <p:ph type="title"/>
          </p:nvPr>
        </p:nvSpPr>
        <p:spPr/>
        <p:txBody>
          <a:bodyPr/>
          <a:lstStyle/>
          <a:p>
            <a:pPr eaLnBrk="1" fontAlgn="auto" hangingPunct="1">
              <a:spcAft>
                <a:spcPts val="0"/>
              </a:spcAft>
              <a:defRPr/>
            </a:pPr>
            <a:r>
              <a:rPr lang="en-US" sz="4000" smtClean="0"/>
              <a:t>Rehabilitation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36"/>
    </mc:Choice>
    <mc:Fallback xmlns="">
      <p:transition spd="slow" advTm="60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Summary and conclusions for Chapter 2.</a:t>
            </a:r>
            <a:endParaRPr lang="en-US" dirty="0"/>
          </a:p>
        </p:txBody>
      </p:sp>
      <p:sp>
        <p:nvSpPr>
          <p:cNvPr id="3" name="Title 2"/>
          <p:cNvSpPr>
            <a:spLocks noGrp="1"/>
          </p:cNvSpPr>
          <p:nvPr>
            <p:ph type="title"/>
          </p:nvPr>
        </p:nvSpPr>
        <p:spPr/>
        <p:txBody>
          <a:bodyPr/>
          <a:lstStyle/>
          <a:p>
            <a:r>
              <a:rPr lang="en-US" dirty="0" smtClean="0"/>
              <a:t>Summary and Conclusions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62127930"/>
      </p:ext>
    </p:extLst>
  </p:cSld>
  <p:clrMapOvr>
    <a:masterClrMapping/>
  </p:clrMapOvr>
  <mc:AlternateContent xmlns:mc="http://schemas.openxmlformats.org/markup-compatibility/2006" xmlns:p14="http://schemas.microsoft.com/office/powerpoint/2010/main">
    <mc:Choice Requires="p14">
      <p:transition spd="slow" p14:dur="2000" advTm="72105"/>
    </mc:Choice>
    <mc:Fallback xmlns="">
      <p:transition spd="slow" advTm="72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182688" y="2017713"/>
            <a:ext cx="7772400" cy="4383087"/>
          </a:xfrm>
        </p:spPr>
        <p:txBody>
          <a:bodyPr/>
          <a:lstStyle/>
          <a:p>
            <a:pPr eaLnBrk="1" hangingPunct="1"/>
            <a:r>
              <a:rPr lang="en-US" sz="2800" dirty="0" smtClean="0"/>
              <a:t>Two competing values have been put forth by Packer</a:t>
            </a:r>
          </a:p>
          <a:p>
            <a:pPr lvl="1" eaLnBrk="1" hangingPunct="1"/>
            <a:r>
              <a:rPr lang="en-US" dirty="0" smtClean="0"/>
              <a:t>Due process</a:t>
            </a:r>
          </a:p>
          <a:p>
            <a:pPr lvl="2" eaLnBrk="1" hangingPunct="1"/>
            <a:r>
              <a:rPr lang="en-US" dirty="0" smtClean="0"/>
              <a:t>Concerned with peoples rights and liberties.</a:t>
            </a:r>
          </a:p>
          <a:p>
            <a:pPr lvl="2" eaLnBrk="1" hangingPunct="1"/>
            <a:r>
              <a:rPr lang="en-US" dirty="0" smtClean="0"/>
              <a:t>Feel government's job is to maximize human freedoms.</a:t>
            </a:r>
          </a:p>
          <a:p>
            <a:pPr lvl="2" eaLnBrk="1" hangingPunct="1"/>
            <a:r>
              <a:rPr lang="en-US" dirty="0" smtClean="0"/>
              <a:t>Faith in courts, not in law enforcement, to much chance of human error.</a:t>
            </a:r>
          </a:p>
          <a:p>
            <a:pPr lvl="2" eaLnBrk="1" hangingPunct="1"/>
            <a:r>
              <a:rPr lang="en-US" dirty="0" smtClean="0"/>
              <a:t>Seem to be more concerned with the process of justice.</a:t>
            </a:r>
          </a:p>
        </p:txBody>
      </p:sp>
      <p:sp>
        <p:nvSpPr>
          <p:cNvPr id="5122" name="Rectangle 2"/>
          <p:cNvSpPr>
            <a:spLocks noGrp="1" noChangeArrowheads="1"/>
          </p:cNvSpPr>
          <p:nvPr>
            <p:ph type="title"/>
          </p:nvPr>
        </p:nvSpPr>
        <p:spPr/>
        <p:txBody>
          <a:bodyPr/>
          <a:lstStyle/>
          <a:p>
            <a:pPr eaLnBrk="1" fontAlgn="auto" hangingPunct="1">
              <a:spcAft>
                <a:spcPts val="0"/>
              </a:spcAft>
              <a:defRPr/>
            </a:pPr>
            <a:r>
              <a:rPr lang="en-US" sz="4000" dirty="0" smtClean="0"/>
              <a:t> Due Process and Crime Control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2713"/>
    </mc:Choice>
    <mc:Fallback xmlns="">
      <p:transition spd="slow" advTm="92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lvl="1" eaLnBrk="1" hangingPunct="1"/>
            <a:r>
              <a:rPr lang="en-US" dirty="0" smtClean="0"/>
              <a:t>Crime control</a:t>
            </a:r>
          </a:p>
          <a:p>
            <a:pPr lvl="2" eaLnBrk="1" hangingPunct="1"/>
            <a:r>
              <a:rPr lang="en-US" dirty="0" smtClean="0"/>
              <a:t>Emphasis on controlling crime.</a:t>
            </a:r>
          </a:p>
          <a:p>
            <a:pPr lvl="2" eaLnBrk="1" hangingPunct="1"/>
            <a:r>
              <a:rPr lang="en-US" dirty="0" smtClean="0"/>
              <a:t>Swift justice- quantity over quality, ends justify means?</a:t>
            </a:r>
          </a:p>
          <a:p>
            <a:pPr lvl="2" eaLnBrk="1" hangingPunct="1"/>
            <a:r>
              <a:rPr lang="en-US" dirty="0" smtClean="0"/>
              <a:t>Benefit of controlling crime outweighs cost of infringing on due process protections.</a:t>
            </a:r>
          </a:p>
          <a:p>
            <a:pPr lvl="2" eaLnBrk="1" hangingPunct="1"/>
            <a:r>
              <a:rPr lang="en-US" dirty="0" err="1" smtClean="0"/>
              <a:t>Schmalleger</a:t>
            </a:r>
            <a:r>
              <a:rPr lang="en-US" smtClean="0"/>
              <a:t> has commented we should have crime control through due process, with which I personally agree. Why can’t we have both?</a:t>
            </a:r>
          </a:p>
          <a:p>
            <a:pPr lvl="2" eaLnBrk="1" hangingPunct="1"/>
            <a:endParaRPr lang="en-US" smtClean="0"/>
          </a:p>
          <a:p>
            <a:pPr lvl="2" eaLnBrk="1" hangingPunct="1"/>
            <a:endParaRPr lang="en-US" smtClean="0"/>
          </a:p>
          <a:p>
            <a:pPr eaLnBrk="1" hangingPunct="1"/>
            <a:endParaRPr lang="en-US" smtClean="0"/>
          </a:p>
        </p:txBody>
      </p:sp>
      <p:sp>
        <p:nvSpPr>
          <p:cNvPr id="6146" name="Title 1"/>
          <p:cNvSpPr>
            <a:spLocks noGrp="1"/>
          </p:cNvSpPr>
          <p:nvPr>
            <p:ph type="title"/>
          </p:nvPr>
        </p:nvSpPr>
        <p:spPr/>
        <p:txBody>
          <a:bodyPr/>
          <a:lstStyle/>
          <a:p>
            <a:pPr eaLnBrk="1" fontAlgn="auto" hangingPunct="1">
              <a:spcAft>
                <a:spcPts val="0"/>
              </a:spcAft>
              <a:defRPr/>
            </a:pPr>
            <a:r>
              <a:rPr lang="en-US" sz="3600" smtClean="0"/>
              <a:t>Due Process and Crime Control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1163"/>
    </mc:Choice>
    <mc:Fallback xmlns="">
      <p:transition spd="slow" advTm="911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able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43000" y="1371600"/>
            <a:ext cx="7620000" cy="4760913"/>
          </a:xfrm>
          <a:noFill/>
        </p:spPr>
      </p:pic>
      <p:sp>
        <p:nvSpPr>
          <p:cNvPr id="7170" name="Title 1"/>
          <p:cNvSpPr>
            <a:spLocks noGrp="1"/>
          </p:cNvSpPr>
          <p:nvPr>
            <p:ph type="title"/>
          </p:nvPr>
        </p:nvSpPr>
        <p:spPr>
          <a:xfrm>
            <a:off x="1150938" y="381000"/>
            <a:ext cx="7793037" cy="1066800"/>
          </a:xfrm>
        </p:spPr>
        <p:txBody>
          <a:bodyPr/>
          <a:lstStyle/>
          <a:p>
            <a:pPr eaLnBrk="1" fontAlgn="auto" hangingPunct="1">
              <a:spcAft>
                <a:spcPts val="0"/>
              </a:spcAft>
              <a:defRPr/>
            </a:pPr>
            <a:r>
              <a:rPr lang="en-US" sz="3600" smtClean="0"/>
              <a:t>Competing Models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189"/>
    </mc:Choice>
    <mc:Fallback xmlns="">
      <p:transition spd="slow" advTm="61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295400" y="2017713"/>
            <a:ext cx="7659688" cy="4154487"/>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smtClean="0"/>
              <a:t>What is a system?</a:t>
            </a:r>
          </a:p>
          <a:p>
            <a:pPr marL="621792" lvl="1" eaLnBrk="1" fontAlgn="auto" hangingPunct="1">
              <a:lnSpc>
                <a:spcPct val="90000"/>
              </a:lnSpc>
              <a:spcBef>
                <a:spcPts val="324"/>
              </a:spcBef>
              <a:spcAft>
                <a:spcPts val="0"/>
              </a:spcAft>
              <a:buFont typeface="Verdana"/>
              <a:buChar char="◦"/>
              <a:defRPr/>
            </a:pPr>
            <a:r>
              <a:rPr lang="en-US" sz="2400" smtClean="0"/>
              <a:t>Group of interacting, interrelated, or interdependent entities</a:t>
            </a:r>
          </a:p>
          <a:p>
            <a:pPr marL="621792" lvl="1" eaLnBrk="1" fontAlgn="auto" hangingPunct="1">
              <a:lnSpc>
                <a:spcPct val="90000"/>
              </a:lnSpc>
              <a:spcBef>
                <a:spcPts val="324"/>
              </a:spcBef>
              <a:spcAft>
                <a:spcPts val="0"/>
              </a:spcAft>
              <a:buFont typeface="Verdana"/>
              <a:buChar char="◦"/>
              <a:defRPr/>
            </a:pPr>
            <a:r>
              <a:rPr lang="en-US" sz="2400" smtClean="0"/>
              <a:t>Condition of harmonious, orderly action, but is this realistic?</a:t>
            </a:r>
          </a:p>
          <a:p>
            <a:pPr marL="365760" indent="-256032" eaLnBrk="1" fontAlgn="auto" hangingPunct="1">
              <a:lnSpc>
                <a:spcPct val="90000"/>
              </a:lnSpc>
              <a:spcAft>
                <a:spcPts val="0"/>
              </a:spcAft>
              <a:buFont typeface="Wingdings 3"/>
              <a:buChar char=""/>
              <a:defRPr/>
            </a:pPr>
            <a:r>
              <a:rPr lang="en-US" sz="2400" smtClean="0"/>
              <a:t>Is the criminal justice system really a system?</a:t>
            </a:r>
          </a:p>
          <a:p>
            <a:pPr marL="621792" lvl="1" eaLnBrk="1" fontAlgn="auto" hangingPunct="1">
              <a:lnSpc>
                <a:spcPct val="90000"/>
              </a:lnSpc>
              <a:spcBef>
                <a:spcPts val="324"/>
              </a:spcBef>
              <a:spcAft>
                <a:spcPts val="0"/>
              </a:spcAft>
              <a:buFont typeface="Verdana"/>
              <a:buChar char="◦"/>
              <a:defRPr/>
            </a:pPr>
            <a:r>
              <a:rPr lang="en-US" sz="2400" smtClean="0"/>
              <a:t>Some feel it is a well-oiled machine, everyone working towards same goal of “justice”.</a:t>
            </a:r>
          </a:p>
          <a:p>
            <a:pPr marL="621792" lvl="1" eaLnBrk="1" fontAlgn="auto" hangingPunct="1">
              <a:lnSpc>
                <a:spcPct val="90000"/>
              </a:lnSpc>
              <a:spcBef>
                <a:spcPts val="324"/>
              </a:spcBef>
              <a:spcAft>
                <a:spcPts val="0"/>
              </a:spcAft>
              <a:buFont typeface="Verdana"/>
              <a:buChar char="◦"/>
              <a:defRPr/>
            </a:pPr>
            <a:r>
              <a:rPr lang="en-US" sz="2400" smtClean="0"/>
              <a:t>Others feel it is a disorganized mess (non system).</a:t>
            </a:r>
          </a:p>
          <a:p>
            <a:pPr marL="621792" lvl="1" eaLnBrk="1" fontAlgn="auto" hangingPunct="1">
              <a:lnSpc>
                <a:spcPct val="90000"/>
              </a:lnSpc>
              <a:spcBef>
                <a:spcPts val="324"/>
              </a:spcBef>
              <a:spcAft>
                <a:spcPts val="0"/>
              </a:spcAft>
              <a:buFont typeface="Verdana"/>
              <a:buChar char="◦"/>
              <a:defRPr/>
            </a:pPr>
            <a:r>
              <a:rPr lang="en-US" sz="2400" smtClean="0"/>
              <a:t>Values and priorities not same, comp. for funds.</a:t>
            </a:r>
          </a:p>
        </p:txBody>
      </p:sp>
      <p:sp>
        <p:nvSpPr>
          <p:cNvPr id="8194" name="Rectangle 2"/>
          <p:cNvSpPr>
            <a:spLocks noGrp="1" noChangeArrowheads="1"/>
          </p:cNvSpPr>
          <p:nvPr>
            <p:ph type="title"/>
          </p:nvPr>
        </p:nvSpPr>
        <p:spPr/>
        <p:txBody>
          <a:bodyPr/>
          <a:lstStyle/>
          <a:p>
            <a:pPr eaLnBrk="1" fontAlgn="auto" hangingPunct="1">
              <a:spcAft>
                <a:spcPts val="0"/>
              </a:spcAft>
              <a:defRPr/>
            </a:pPr>
            <a:r>
              <a:rPr lang="en-US" sz="4000" dirty="0" smtClean="0"/>
              <a:t>System and Non-System</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980"/>
    </mc:Choice>
    <mc:Fallback xmlns="">
      <p:transition spd="slow" advTm="40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criminal Justice Process</a:t>
            </a:r>
          </a:p>
          <a:p>
            <a:r>
              <a:rPr lang="en-US" dirty="0" smtClean="0"/>
              <a:t>A criminal Justice Network</a:t>
            </a:r>
          </a:p>
          <a:p>
            <a:r>
              <a:rPr lang="en-US" dirty="0" smtClean="0"/>
              <a:t>A criminal Justice Non-System</a:t>
            </a:r>
          </a:p>
          <a:p>
            <a:pPr lvl="1"/>
            <a:r>
              <a:rPr lang="en-US" dirty="0"/>
              <a:t>Looking from the outside in it might appear that they work very well together, but only a short conversation with individuals from each of these components would reveal that the components are often characterized by friction, conflict, and inadequate communications.</a:t>
            </a:r>
          </a:p>
          <a:p>
            <a:endParaRPr lang="en-US" dirty="0" smtClean="0"/>
          </a:p>
          <a:p>
            <a:endParaRPr lang="en-US" dirty="0"/>
          </a:p>
        </p:txBody>
      </p:sp>
      <p:sp>
        <p:nvSpPr>
          <p:cNvPr id="3" name="Title 2"/>
          <p:cNvSpPr>
            <a:spLocks noGrp="1"/>
          </p:cNvSpPr>
          <p:nvPr>
            <p:ph type="title"/>
          </p:nvPr>
        </p:nvSpPr>
        <p:spPr/>
        <p:txBody>
          <a:bodyPr/>
          <a:lstStyle/>
          <a:p>
            <a:r>
              <a:rPr lang="en-US" dirty="0" smtClean="0"/>
              <a:t>Systems and Non-Systems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29785887"/>
      </p:ext>
    </p:extLst>
  </p:cSld>
  <p:clrMapOvr>
    <a:masterClrMapping/>
  </p:clrMapOvr>
  <mc:AlternateContent xmlns:mc="http://schemas.openxmlformats.org/markup-compatibility/2006" xmlns:p14="http://schemas.microsoft.com/office/powerpoint/2010/main">
    <mc:Choice Requires="p14">
      <p:transition spd="slow" p14:dur="2000" advTm="225384"/>
    </mc:Choice>
    <mc:Fallback xmlns="">
      <p:transition spd="slow" advTm="225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219200" y="2017713"/>
            <a:ext cx="7735888" cy="4154487"/>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smtClean="0"/>
              <a:t>The funnel model of justice was put forth by the 1967 President’s Commission on Law Enforcement and Administration of Justice</a:t>
            </a:r>
          </a:p>
          <a:p>
            <a:pPr marL="365760" indent="-256032" eaLnBrk="1" fontAlgn="auto" hangingPunct="1">
              <a:lnSpc>
                <a:spcPct val="90000"/>
              </a:lnSpc>
              <a:spcAft>
                <a:spcPts val="0"/>
              </a:spcAft>
              <a:buFont typeface="Wingdings 3"/>
              <a:buChar char=""/>
              <a:defRPr/>
            </a:pPr>
            <a:r>
              <a:rPr lang="en-US" sz="2800" smtClean="0"/>
              <a:t>The funnel model shows</a:t>
            </a:r>
          </a:p>
          <a:p>
            <a:pPr marL="621792" lvl="1" eaLnBrk="1" fontAlgn="auto" hangingPunct="1">
              <a:lnSpc>
                <a:spcPct val="90000"/>
              </a:lnSpc>
              <a:spcBef>
                <a:spcPts val="324"/>
              </a:spcBef>
              <a:spcAft>
                <a:spcPts val="0"/>
              </a:spcAft>
              <a:buFont typeface="Verdana"/>
              <a:buChar char="◦"/>
              <a:defRPr/>
            </a:pPr>
            <a:r>
              <a:rPr lang="en-US" sz="2400" smtClean="0"/>
              <a:t>The attrition of criminal cases</a:t>
            </a:r>
          </a:p>
          <a:p>
            <a:pPr marL="621792" lvl="1" eaLnBrk="1" fontAlgn="auto" hangingPunct="1">
              <a:lnSpc>
                <a:spcPct val="90000"/>
              </a:lnSpc>
              <a:spcBef>
                <a:spcPts val="324"/>
              </a:spcBef>
              <a:spcAft>
                <a:spcPts val="0"/>
              </a:spcAft>
              <a:buFont typeface="Verdana"/>
              <a:buChar char="◦"/>
              <a:defRPr/>
            </a:pPr>
            <a:r>
              <a:rPr lang="en-US" sz="2400" smtClean="0"/>
              <a:t>Large drop-off between the criminal event and police investigation</a:t>
            </a:r>
          </a:p>
          <a:p>
            <a:pPr marL="365760" indent="-256032" eaLnBrk="1" fontAlgn="auto" hangingPunct="1">
              <a:lnSpc>
                <a:spcPct val="90000"/>
              </a:lnSpc>
              <a:spcAft>
                <a:spcPts val="0"/>
              </a:spcAft>
              <a:buFont typeface="Wingdings 3"/>
              <a:buChar char=""/>
              <a:defRPr/>
            </a:pPr>
            <a:r>
              <a:rPr lang="en-US" sz="2800" smtClean="0"/>
              <a:t>The funnel model is characteristics of the system perspective just described, but again, is this realistic?</a:t>
            </a:r>
          </a:p>
        </p:txBody>
      </p:sp>
      <p:sp>
        <p:nvSpPr>
          <p:cNvPr id="9218" name="Rectangle 2"/>
          <p:cNvSpPr>
            <a:spLocks noGrp="1" noChangeArrowheads="1"/>
          </p:cNvSpPr>
          <p:nvPr>
            <p:ph type="title"/>
          </p:nvPr>
        </p:nvSpPr>
        <p:spPr/>
        <p:txBody>
          <a:bodyPr/>
          <a:lstStyle/>
          <a:p>
            <a:pPr eaLnBrk="1" fontAlgn="auto" hangingPunct="1">
              <a:spcAft>
                <a:spcPts val="0"/>
              </a:spcAft>
              <a:defRPr/>
            </a:pPr>
            <a:r>
              <a:rPr lang="en-US" sz="4000" smtClean="0"/>
              <a:t>The Funnel Model of Justice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263"/>
    </mc:Choice>
    <mc:Fallback xmlns="">
      <p:transition spd="slow" advTm="55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0" y="1295400"/>
            <a:ext cx="8001000" cy="4800600"/>
          </a:xfrm>
          <a:noFill/>
        </p:spPr>
      </p:pic>
      <p:sp>
        <p:nvSpPr>
          <p:cNvPr id="10242" name="Title 1"/>
          <p:cNvSpPr>
            <a:spLocks noGrp="1"/>
          </p:cNvSpPr>
          <p:nvPr>
            <p:ph type="title"/>
          </p:nvPr>
        </p:nvSpPr>
        <p:spPr>
          <a:xfrm>
            <a:off x="1150938" y="381000"/>
            <a:ext cx="7793037" cy="990600"/>
          </a:xfrm>
        </p:spPr>
        <p:txBody>
          <a:bodyPr/>
          <a:lstStyle/>
          <a:p>
            <a:pPr eaLnBrk="1" fontAlgn="auto" hangingPunct="1">
              <a:spcAft>
                <a:spcPts val="0"/>
              </a:spcAft>
              <a:defRPr/>
            </a:pPr>
            <a:r>
              <a:rPr lang="en-US" smtClean="0"/>
              <a:t>Funnel Model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968"/>
    </mc:Choice>
    <mc:Fallback xmlns="">
      <p:transition spd="slow" advTm="50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526</TotalTime>
  <Words>1728</Words>
  <Application>Microsoft Office PowerPoint</Application>
  <PresentationFormat>On-screen Show (4:3)</PresentationFormat>
  <Paragraphs>176</Paragraphs>
  <Slides>25</Slides>
  <Notes>20</Notes>
  <HiddenSlides>0</HiddenSlides>
  <MMClips>25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Chapter 2</vt:lpstr>
      <vt:lpstr>Operational Perspectives</vt:lpstr>
      <vt:lpstr> Due Process and Crime Control</vt:lpstr>
      <vt:lpstr>Due Process and Crime Control</vt:lpstr>
      <vt:lpstr>Competing Models</vt:lpstr>
      <vt:lpstr>System and Non-System</vt:lpstr>
      <vt:lpstr>Systems and Non-Systems</vt:lpstr>
      <vt:lpstr>The Funnel Model of Justice</vt:lpstr>
      <vt:lpstr>Funnel Model </vt:lpstr>
      <vt:lpstr>The Criminal Justice Wedding Cake</vt:lpstr>
      <vt:lpstr>Wedding Cake Model</vt:lpstr>
      <vt:lpstr>Political Perspectives</vt:lpstr>
      <vt:lpstr>Liberals and Conservatives</vt:lpstr>
      <vt:lpstr>Causes of Crime</vt:lpstr>
      <vt:lpstr>Consequences of Crime for Society</vt:lpstr>
      <vt:lpstr>What Should Be Done About Crime?</vt:lpstr>
      <vt:lpstr>Conflict/Radical Perspective</vt:lpstr>
      <vt:lpstr>Crime Control and Revenue Generation</vt:lpstr>
      <vt:lpstr>Politics and Ivory Towers</vt:lpstr>
      <vt:lpstr>Goals of Crime Control</vt:lpstr>
      <vt:lpstr>Deterrence</vt:lpstr>
      <vt:lpstr>Retribution</vt:lpstr>
      <vt:lpstr>Incapacitation</vt:lpstr>
      <vt:lpstr>Rehabilitation</vt:lpstr>
      <vt:lpstr>Summary and Conclusions</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John L. Worrall</dc:creator>
  <cp:lastModifiedBy>Rick</cp:lastModifiedBy>
  <cp:revision>23</cp:revision>
  <dcterms:created xsi:type="dcterms:W3CDTF">2005-01-07T17:17:30Z</dcterms:created>
  <dcterms:modified xsi:type="dcterms:W3CDTF">2013-07-24T21:52:05Z</dcterms:modified>
</cp:coreProperties>
</file>